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567" r:id="rId3"/>
    <p:sldId id="608" r:id="rId4"/>
    <p:sldId id="570" r:id="rId5"/>
    <p:sldId id="602" r:id="rId6"/>
    <p:sldId id="607" r:id="rId7"/>
    <p:sldId id="609" r:id="rId8"/>
    <p:sldId id="305" r:id="rId9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  <a:srgbClr val="09040C"/>
    <a:srgbClr val="FFFF99"/>
    <a:srgbClr val="FF9966"/>
    <a:srgbClr val="008000"/>
    <a:srgbClr val="003300"/>
    <a:srgbClr val="CC0066"/>
    <a:srgbClr val="275942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338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2023/8/7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2023/8/7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2023/8/7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2023/8/7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2023/8/7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2023/8/7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2023/8/7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2023/8/7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2023/8/7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2023/8/7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2023/8/7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2023/8/7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2023/8/7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5752359" cy="3828838"/>
          </a:xfrm>
        </p:spPr>
        <p:txBody>
          <a:bodyPr/>
          <a:lstStyle/>
          <a:p>
            <a:r>
              <a:rPr lang="en-US" altLang="zh-TW" sz="4000"/>
              <a:t>CTF model for long reverberation</a:t>
            </a:r>
            <a:br>
              <a:rPr lang="zh-TW" altLang="en-US" sz="3200"/>
            </a:br>
            <a:br>
              <a:rPr lang="en-US" altLang="zh-TW" sz="3200"/>
            </a:b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2022. 08. 09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2023/8/7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2023/8/7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Key modification for estimating ATF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Simulation setting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Simulation result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Problem for blind estimation</a:t>
            </a:r>
          </a:p>
          <a:p>
            <a:endParaRPr lang="en-US" altLang="zh-TW" sz="2400" b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Key modification for estimating ATF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2023/8/9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578C12A-002C-4C53-845E-A8C69542C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079" y="1240594"/>
            <a:ext cx="9744710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Adding </a:t>
            </a:r>
            <a:r>
              <a:rPr lang="en-US" altLang="zh-TW" sz="2400" b="0">
                <a:solidFill>
                  <a:srgbClr val="FF0000"/>
                </a:solidFill>
                <a:cs typeface="Times New Roman" panose="02020603050405020304" pitchFamily="18" charset="0"/>
              </a:rPr>
              <a:t>delay</a:t>
            </a:r>
            <a:r>
              <a:rPr lang="en-US" altLang="zh-TW" sz="2400" b="0">
                <a:cs typeface="Times New Roman" panose="02020603050405020304" pitchFamily="18" charset="0"/>
              </a:rPr>
              <a:t> to microphone signal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Using </a:t>
            </a:r>
            <a:r>
              <a:rPr lang="en-US" altLang="zh-TW" sz="2400" b="0">
                <a:solidFill>
                  <a:srgbClr val="FF0000"/>
                </a:solidFill>
                <a:cs typeface="Times New Roman" panose="02020603050405020304" pitchFamily="18" charset="0"/>
              </a:rPr>
              <a:t>impulse signal</a:t>
            </a:r>
            <a:r>
              <a:rPr lang="en-US" altLang="zh-TW" sz="2400" b="0">
                <a:cs typeface="Times New Roman" panose="02020603050405020304" pitchFamily="18" charset="0"/>
              </a:rPr>
              <a:t> to reconstruct RIR from CTF coefficient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Extracting  initial source signal from </a:t>
            </a:r>
            <a:r>
              <a:rPr lang="en-US" altLang="zh-TW" sz="2400" b="0">
                <a:solidFill>
                  <a:srgbClr val="FF0000"/>
                </a:solidFill>
                <a:cs typeface="Times New Roman" panose="02020603050405020304" pitchFamily="18" charset="0"/>
              </a:rPr>
              <a:t>WPE</a:t>
            </a:r>
            <a:endParaRPr lang="zh-TW" altLang="en-US" sz="2400" b="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064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Simulation setting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2023/8/7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</p:spPr>
            <p:txBody>
              <a:bodyPr/>
              <a:lstStyle/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Uniform linear array (ULA)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Number of microphones = 30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Spacing = 0.02m (2cm)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Aperture = (30-1)*0.02 = 0.58 m 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Room size = 5m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6m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2.5m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Reverberation time T</a:t>
                </a:r>
                <a:r>
                  <a:rPr lang="en-US" altLang="zh-TW" sz="2000" b="0" baseline="-25000" dirty="0">
                    <a:cs typeface="Times New Roman" panose="02020603050405020304" pitchFamily="18" charset="0"/>
                  </a:rPr>
                  <a:t>60 </a:t>
                </a:r>
                <a:r>
                  <a:rPr lang="en-US" altLang="zh-TW" sz="2000" b="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b="0">
                    <a:cs typeface="Times New Roman" panose="02020603050405020304" pitchFamily="18" charset="0"/>
                  </a:rPr>
                  <a:t>= 0.4s </a:t>
                </a:r>
                <a:endParaRPr lang="zh-TW" altLang="en-US" b="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  <a:blipFill>
                <a:blip r:embed="rId2"/>
                <a:stretch>
                  <a:fillRect l="-313" t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487FAD84-27B0-4FA0-AA0E-D803B9489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684" y="3005138"/>
            <a:ext cx="4726592" cy="354494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46C518E-A320-4D43-8FF0-74630470143D}"/>
              </a:ext>
            </a:extLst>
          </p:cNvPr>
          <p:cNvSpPr txBox="1"/>
          <p:nvPr/>
        </p:nvSpPr>
        <p:spPr>
          <a:xfrm>
            <a:off x="6365149" y="3776031"/>
            <a:ext cx="2408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microphone location [1, 1.5, 1]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3B99D96-038C-4DC3-A1AD-249A3707F9B3}"/>
              </a:ext>
            </a:extLst>
          </p:cNvPr>
          <p:cNvSpPr txBox="1"/>
          <p:nvPr/>
        </p:nvSpPr>
        <p:spPr>
          <a:xfrm>
            <a:off x="7640883" y="4990259"/>
            <a:ext cx="2060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location [2, 2.6, 1]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接點: 弧形 11">
            <a:extLst>
              <a:ext uri="{FF2B5EF4-FFF2-40B4-BE49-F238E27FC236}">
                <a16:creationId xmlns:a16="http://schemas.microsoft.com/office/drawing/2014/main" id="{DB445B70-4E06-4AC5-AC8D-93F92D0CFF3A}"/>
              </a:ext>
            </a:extLst>
          </p:cNvPr>
          <p:cNvCxnSpPr>
            <a:cxnSpLocks/>
          </p:cNvCxnSpPr>
          <p:nvPr/>
        </p:nvCxnSpPr>
        <p:spPr>
          <a:xfrm flipV="1">
            <a:off x="5544682" y="5066515"/>
            <a:ext cx="297228" cy="253821"/>
          </a:xfrm>
          <a:prstGeom prst="curvedConnector3">
            <a:avLst>
              <a:gd name="adj1" fmla="val 60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接點: 弧形 38">
            <a:extLst>
              <a:ext uri="{FF2B5EF4-FFF2-40B4-BE49-F238E27FC236}">
                <a16:creationId xmlns:a16="http://schemas.microsoft.com/office/drawing/2014/main" id="{9E63CC21-CC41-45F7-9153-A6CA8CDF910A}"/>
              </a:ext>
            </a:extLst>
          </p:cNvPr>
          <p:cNvCxnSpPr>
            <a:cxnSpLocks/>
          </p:cNvCxnSpPr>
          <p:nvPr/>
        </p:nvCxnSpPr>
        <p:spPr>
          <a:xfrm rot="10800000">
            <a:off x="7640885" y="4823923"/>
            <a:ext cx="750892" cy="242593"/>
          </a:xfrm>
          <a:prstGeom prst="curvedConnector3">
            <a:avLst>
              <a:gd name="adj1" fmla="val 15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CBC8385C-DF01-4604-B979-0EDA611CA708}"/>
              </a:ext>
            </a:extLst>
          </p:cNvPr>
          <p:cNvSpPr txBox="1"/>
          <p:nvPr/>
        </p:nvSpPr>
        <p:spPr>
          <a:xfrm>
            <a:off x="6590612" y="6209488"/>
            <a:ext cx="3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5m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51DE3DD-71C1-4CA6-97AB-2059082EFC6F}"/>
              </a:ext>
            </a:extLst>
          </p:cNvPr>
          <p:cNvSpPr txBox="1"/>
          <p:nvPr/>
        </p:nvSpPr>
        <p:spPr>
          <a:xfrm>
            <a:off x="8391777" y="6273083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6m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DBF2BF-3359-4806-A3FA-5BF1BBD57873}"/>
              </a:ext>
            </a:extLst>
          </p:cNvPr>
          <p:cNvSpPr txBox="1"/>
          <p:nvPr/>
        </p:nvSpPr>
        <p:spPr>
          <a:xfrm>
            <a:off x="5196044" y="4434953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2.5m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84ABD4B-FD61-48ED-9DD9-A3E9D8B272CF}"/>
              </a:ext>
            </a:extLst>
          </p:cNvPr>
          <p:cNvSpPr txBox="1"/>
          <p:nvPr/>
        </p:nvSpPr>
        <p:spPr>
          <a:xfrm>
            <a:off x="5304717" y="5267258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接點: 弧形 15">
            <a:extLst>
              <a:ext uri="{FF2B5EF4-FFF2-40B4-BE49-F238E27FC236}">
                <a16:creationId xmlns:a16="http://schemas.microsoft.com/office/drawing/2014/main" id="{B03503DA-3BF8-4E85-A54B-21CACB5F31F9}"/>
              </a:ext>
            </a:extLst>
          </p:cNvPr>
          <p:cNvCxnSpPr>
            <a:cxnSpLocks/>
          </p:cNvCxnSpPr>
          <p:nvPr/>
        </p:nvCxnSpPr>
        <p:spPr>
          <a:xfrm rot="5400000">
            <a:off x="6702348" y="4155084"/>
            <a:ext cx="712523" cy="40121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27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7"/>
            <a:ext cx="8036852" cy="633276"/>
          </a:xfrm>
        </p:spPr>
        <p:txBody>
          <a:bodyPr/>
          <a:lstStyle/>
          <a:p>
            <a:r>
              <a:rPr lang="en-US" altLang="zh-TW"/>
              <a:t>Simula</a:t>
            </a:r>
            <a:r>
              <a:rPr lang="en-US" altLang="zh-TW" sz="2800"/>
              <a:t>tion result (1)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2023/8/7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293D7E-9E0E-4153-AA7E-F25030B91E37}"/>
              </a:ext>
            </a:extLst>
          </p:cNvPr>
          <p:cNvSpPr txBox="1"/>
          <p:nvPr/>
        </p:nvSpPr>
        <p:spPr>
          <a:xfrm>
            <a:off x="4651638" y="185422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="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 = 0.4s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45BCD8D-53AE-4F75-B3A6-9DEA3CC4B48A}"/>
              </a:ext>
            </a:extLst>
          </p:cNvPr>
          <p:cNvSpPr txBox="1"/>
          <p:nvPr/>
        </p:nvSpPr>
        <p:spPr>
          <a:xfrm>
            <a:off x="2129096" y="3527087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 RIR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9EF8A7-51C4-4755-B43A-74336638B8CD}"/>
              </a:ext>
            </a:extLst>
          </p:cNvPr>
          <p:cNvSpPr txBox="1"/>
          <p:nvPr/>
        </p:nvSpPr>
        <p:spPr>
          <a:xfrm>
            <a:off x="6468335" y="3527087"/>
            <a:ext cx="2665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filtering with WPE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59DB40C-070E-43F3-897F-215185D06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01" y="647087"/>
            <a:ext cx="3840000" cy="288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270EEAA-D8D6-48CC-9EC3-8A9A9599D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892" y="647087"/>
            <a:ext cx="3840000" cy="2880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805A64D-CBBB-4D0E-BB48-6B0377F0D294}"/>
              </a:ext>
            </a:extLst>
          </p:cNvPr>
          <p:cNvSpPr txBox="1"/>
          <p:nvPr/>
        </p:nvSpPr>
        <p:spPr>
          <a:xfrm>
            <a:off x="3886868" y="6724325"/>
            <a:ext cx="2960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filtering without WPE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CE09748-84DC-4AC9-95BF-7CA44133A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612" y="3930131"/>
            <a:ext cx="3840000" cy="2880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07ECD62-0CE2-40D0-868F-3C54BC207276}"/>
              </a:ext>
            </a:extLst>
          </p:cNvPr>
          <p:cNvSpPr txBox="1"/>
          <p:nvPr/>
        </p:nvSpPr>
        <p:spPr>
          <a:xfrm>
            <a:off x="4683786" y="5040273"/>
            <a:ext cx="166263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MSE= 0.0108</a:t>
            </a:r>
            <a:endParaRPr lang="zh-TW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47E9DF0-5AE2-45CC-9A2D-803ACF3E4629}"/>
              </a:ext>
            </a:extLst>
          </p:cNvPr>
          <p:cNvSpPr txBox="1"/>
          <p:nvPr/>
        </p:nvSpPr>
        <p:spPr>
          <a:xfrm>
            <a:off x="7052629" y="1688251"/>
            <a:ext cx="166263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MSE= 0.0062</a:t>
            </a:r>
            <a:endParaRPr lang="zh-TW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635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7"/>
            <a:ext cx="8036852" cy="633276"/>
          </a:xfrm>
        </p:spPr>
        <p:txBody>
          <a:bodyPr/>
          <a:lstStyle/>
          <a:p>
            <a:r>
              <a:rPr lang="en-US" altLang="zh-TW"/>
              <a:t>Simula</a:t>
            </a:r>
            <a:r>
              <a:rPr lang="en-US" altLang="zh-TW" sz="2800"/>
              <a:t>tion result (2)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2023/8/7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293D7E-9E0E-4153-AA7E-F25030B91E37}"/>
              </a:ext>
            </a:extLst>
          </p:cNvPr>
          <p:cNvSpPr txBox="1"/>
          <p:nvPr/>
        </p:nvSpPr>
        <p:spPr>
          <a:xfrm>
            <a:off x="4651638" y="185422"/>
            <a:ext cx="1460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="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latin typeface="Times New Roman" panose="02020603050405020304" pitchFamily="18" charset="0"/>
                <a:cs typeface="Times New Roman" panose="02020603050405020304" pitchFamily="18" charset="0"/>
              </a:rPr>
              <a:t> = 0.4s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45BCD8D-53AE-4F75-B3A6-9DEA3CC4B48A}"/>
              </a:ext>
            </a:extLst>
          </p:cNvPr>
          <p:cNvSpPr txBox="1"/>
          <p:nvPr/>
        </p:nvSpPr>
        <p:spPr>
          <a:xfrm>
            <a:off x="2287719" y="3527087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Ground-truth RIR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19EF8A7-51C4-4755-B43A-74336638B8CD}"/>
              </a:ext>
            </a:extLst>
          </p:cNvPr>
          <p:cNvSpPr txBox="1"/>
          <p:nvPr/>
        </p:nvSpPr>
        <p:spPr>
          <a:xfrm>
            <a:off x="7039541" y="3517872"/>
            <a:ext cx="161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RLS with WPE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59DB40C-070E-43F3-897F-215185D06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24" y="647087"/>
            <a:ext cx="3840000" cy="288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2049A50-1A07-42C9-B52A-794C62309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311" y="647087"/>
            <a:ext cx="3840000" cy="2880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024D479C-0187-4EF6-BC91-5A83CA0411AD}"/>
              </a:ext>
            </a:extLst>
          </p:cNvPr>
          <p:cNvSpPr txBox="1"/>
          <p:nvPr/>
        </p:nvSpPr>
        <p:spPr>
          <a:xfrm>
            <a:off x="7130043" y="1717129"/>
            <a:ext cx="166263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MSE= 0.0062</a:t>
            </a:r>
            <a:endParaRPr lang="zh-TW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C5490BF-8EBE-4105-880F-1BE354443DBF}"/>
              </a:ext>
            </a:extLst>
          </p:cNvPr>
          <p:cNvSpPr txBox="1"/>
          <p:nvPr/>
        </p:nvSpPr>
        <p:spPr>
          <a:xfrm>
            <a:off x="4651638" y="6729510"/>
            <a:ext cx="191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RLS without WPE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F5F85D6-EBFA-4B9B-959C-ECF62AEBA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212" y="3877989"/>
            <a:ext cx="3840000" cy="288000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0B9DF44E-D0D9-4B19-8DF7-889757ABA5F9}"/>
              </a:ext>
            </a:extLst>
          </p:cNvPr>
          <p:cNvSpPr txBox="1"/>
          <p:nvPr/>
        </p:nvSpPr>
        <p:spPr>
          <a:xfrm>
            <a:off x="4843998" y="5099623"/>
            <a:ext cx="1521442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MSE= 0.011</a:t>
            </a:r>
            <a:endParaRPr lang="zh-TW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345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Problem for blind estimation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2023/8/9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578C12A-002C-4C53-845E-A8C69542C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079" y="1240594"/>
            <a:ext cx="9744710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Scale ambiguity between </a:t>
            </a:r>
            <a:r>
              <a:rPr lang="en-US" altLang="zh-TW" sz="2400" b="0">
                <a:solidFill>
                  <a:srgbClr val="FF0000"/>
                </a:solidFill>
                <a:cs typeface="Times New Roman" panose="02020603050405020304" pitchFamily="18" charset="0"/>
              </a:rPr>
              <a:t>groung-truth RIR</a:t>
            </a:r>
            <a:r>
              <a:rPr lang="en-US" altLang="zh-TW" sz="2400" b="0">
                <a:cs typeface="Times New Roman" panose="02020603050405020304" pitchFamily="18" charset="0"/>
              </a:rPr>
              <a:t> and </a:t>
            </a:r>
            <a:r>
              <a:rPr lang="en-US" altLang="zh-TW" sz="2400" b="0">
                <a:solidFill>
                  <a:srgbClr val="0000FF"/>
                </a:solidFill>
                <a:cs typeface="Times New Roman" panose="02020603050405020304" pitchFamily="18" charset="0"/>
              </a:rPr>
              <a:t>estimated RIR</a:t>
            </a:r>
            <a:endParaRPr lang="zh-TW" altLang="en-US" sz="2400" b="0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462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2023/8/7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谢谢ui图片-谢谢配图素材下载-新媒体素材库-觅知网">
            <a:extLst>
              <a:ext uri="{FF2B5EF4-FFF2-40B4-BE49-F238E27FC236}">
                <a16:creationId xmlns:a16="http://schemas.microsoft.com/office/drawing/2014/main" id="{05BA532D-B0F4-4E5D-A1AF-61ACBF247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366" y="799404"/>
            <a:ext cx="5516667" cy="551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227144</TotalTime>
  <Words>285</Words>
  <Application>Microsoft Office PowerPoint</Application>
  <PresentationFormat>自訂</PresentationFormat>
  <Paragraphs>70</Paragraphs>
  <Slides>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Arial</vt:lpstr>
      <vt:lpstr>Calibri</vt:lpstr>
      <vt:lpstr>Cambria Math</vt:lpstr>
      <vt:lpstr>Times New Roman</vt:lpstr>
      <vt:lpstr>Wingdings</vt:lpstr>
      <vt:lpstr>Office 佈景主題</vt:lpstr>
      <vt:lpstr>CTF model for long reverberation   Date：2022. 08. 09</vt:lpstr>
      <vt:lpstr>Outline</vt:lpstr>
      <vt:lpstr>Key modification for estimating ATF</vt:lpstr>
      <vt:lpstr>Simulation setting</vt:lpstr>
      <vt:lpstr>Simulation result (1)</vt:lpstr>
      <vt:lpstr>Simulation result (2)</vt:lpstr>
      <vt:lpstr>Problem for blind estimation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2612</cp:revision>
  <dcterms:created xsi:type="dcterms:W3CDTF">2012-11-25T05:37:01Z</dcterms:created>
  <dcterms:modified xsi:type="dcterms:W3CDTF">2023-08-09T11:03:37Z</dcterms:modified>
</cp:coreProperties>
</file>